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erriweather" panose="00000500000000000000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6AC9F3-7643-47B5-AB1F-C2C04EBD4236}" v="2" dt="2025-11-11T09:18:22.5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g garg" userId="b976e554d9ab0f22" providerId="LiveId" clId="{07F57B7C-0335-408E-ADBB-6F868AFCD130}"/>
    <pc:docChg chg="undo custSel addSld delSld modSld">
      <pc:chgData name="yog garg" userId="b976e554d9ab0f22" providerId="LiveId" clId="{07F57B7C-0335-408E-ADBB-6F868AFCD130}" dt="2025-11-11T09:18:39.685" v="115" actId="1076"/>
      <pc:docMkLst>
        <pc:docMk/>
      </pc:docMkLst>
      <pc:sldChg chg="modSp mod">
        <pc:chgData name="yog garg" userId="b976e554d9ab0f22" providerId="LiveId" clId="{07F57B7C-0335-408E-ADBB-6F868AFCD130}" dt="2025-11-11T09:17:44.457" v="103" actId="20577"/>
        <pc:sldMkLst>
          <pc:docMk/>
          <pc:sldMk cId="0" sldId="256"/>
        </pc:sldMkLst>
        <pc:spChg chg="mod">
          <ac:chgData name="yog garg" userId="b976e554d9ab0f22" providerId="LiveId" clId="{07F57B7C-0335-408E-ADBB-6F868AFCD130}" dt="2025-11-11T08:59:27.326" v="26" actId="20577"/>
          <ac:spMkLst>
            <pc:docMk/>
            <pc:sldMk cId="0" sldId="256"/>
            <ac:spMk id="7" creationId="{00000000-0000-0000-0000-000000000000}"/>
          </ac:spMkLst>
        </pc:spChg>
        <pc:spChg chg="mod">
          <ac:chgData name="yog garg" userId="b976e554d9ab0f22" providerId="LiveId" clId="{07F57B7C-0335-408E-ADBB-6F868AFCD130}" dt="2025-11-11T09:17:44.457" v="103" actId="20577"/>
          <ac:spMkLst>
            <pc:docMk/>
            <pc:sldMk cId="0" sldId="256"/>
            <ac:spMk id="9" creationId="{00000000-0000-0000-0000-000000000000}"/>
          </ac:spMkLst>
        </pc:spChg>
      </pc:sldChg>
      <pc:sldChg chg="addSp delSp modSp mod">
        <pc:chgData name="yog garg" userId="b976e554d9ab0f22" providerId="LiveId" clId="{07F57B7C-0335-408E-ADBB-6F868AFCD130}" dt="2025-11-11T09:18:39.685" v="115" actId="1076"/>
        <pc:sldMkLst>
          <pc:docMk/>
          <pc:sldMk cId="0" sldId="257"/>
        </pc:sldMkLst>
        <pc:spChg chg="del">
          <ac:chgData name="yog garg" userId="b976e554d9ab0f22" providerId="LiveId" clId="{07F57B7C-0335-408E-ADBB-6F868AFCD130}" dt="2025-11-11T09:17:54.478" v="104" actId="478"/>
          <ac:spMkLst>
            <pc:docMk/>
            <pc:sldMk cId="0" sldId="257"/>
            <ac:spMk id="8" creationId="{00000000-0000-0000-0000-000000000000}"/>
          </ac:spMkLst>
        </pc:spChg>
        <pc:spChg chg="del">
          <ac:chgData name="yog garg" userId="b976e554d9ab0f22" providerId="LiveId" clId="{07F57B7C-0335-408E-ADBB-6F868AFCD130}" dt="2025-11-11T09:18:11.754" v="109" actId="478"/>
          <ac:spMkLst>
            <pc:docMk/>
            <pc:sldMk cId="0" sldId="257"/>
            <ac:spMk id="9" creationId="{00000000-0000-0000-0000-000000000000}"/>
          </ac:spMkLst>
        </pc:spChg>
        <pc:spChg chg="del mod">
          <ac:chgData name="yog garg" userId="b976e554d9ab0f22" providerId="LiveId" clId="{07F57B7C-0335-408E-ADBB-6F868AFCD130}" dt="2025-11-11T09:18:08.747" v="108" actId="478"/>
          <ac:spMkLst>
            <pc:docMk/>
            <pc:sldMk cId="0" sldId="257"/>
            <ac:spMk id="10" creationId="{00000000-0000-0000-0000-000000000000}"/>
          </ac:spMkLst>
        </pc:spChg>
        <pc:spChg chg="mod">
          <ac:chgData name="yog garg" userId="b976e554d9ab0f22" providerId="LiveId" clId="{07F57B7C-0335-408E-ADBB-6F868AFCD130}" dt="2025-11-11T09:17:57.738" v="105" actId="20577"/>
          <ac:spMkLst>
            <pc:docMk/>
            <pc:sldMk cId="0" sldId="257"/>
            <ac:spMk id="11" creationId="{00000000-0000-0000-0000-000000000000}"/>
          </ac:spMkLst>
        </pc:spChg>
        <pc:spChg chg="mod">
          <ac:chgData name="yog garg" userId="b976e554d9ab0f22" providerId="LiveId" clId="{07F57B7C-0335-408E-ADBB-6F868AFCD130}" dt="2025-11-11T09:18:39.685" v="115" actId="1076"/>
          <ac:spMkLst>
            <pc:docMk/>
            <pc:sldMk cId="0" sldId="257"/>
            <ac:spMk id="12" creationId="{00000000-0000-0000-0000-000000000000}"/>
          </ac:spMkLst>
        </pc:spChg>
        <pc:spChg chg="mod">
          <ac:chgData name="yog garg" userId="b976e554d9ab0f22" providerId="LiveId" clId="{07F57B7C-0335-408E-ADBB-6F868AFCD130}" dt="2025-11-11T09:18:39.685" v="115" actId="1076"/>
          <ac:spMkLst>
            <pc:docMk/>
            <pc:sldMk cId="0" sldId="257"/>
            <ac:spMk id="13" creationId="{00000000-0000-0000-0000-000000000000}"/>
          </ac:spMkLst>
        </pc:spChg>
        <pc:spChg chg="mod">
          <ac:chgData name="yog garg" userId="b976e554d9ab0f22" providerId="LiveId" clId="{07F57B7C-0335-408E-ADBB-6F868AFCD130}" dt="2025-11-11T09:18:39.685" v="115" actId="1076"/>
          <ac:spMkLst>
            <pc:docMk/>
            <pc:sldMk cId="0" sldId="257"/>
            <ac:spMk id="14" creationId="{00000000-0000-0000-0000-000000000000}"/>
          </ac:spMkLst>
        </pc:spChg>
        <pc:spChg chg="mod">
          <ac:chgData name="yog garg" userId="b976e554d9ab0f22" providerId="LiveId" clId="{07F57B7C-0335-408E-ADBB-6F868AFCD130}" dt="2025-11-11T09:18:39.685" v="115" actId="1076"/>
          <ac:spMkLst>
            <pc:docMk/>
            <pc:sldMk cId="0" sldId="257"/>
            <ac:spMk id="15" creationId="{00000000-0000-0000-0000-000000000000}"/>
          </ac:spMkLst>
        </pc:spChg>
        <pc:spChg chg="add mod">
          <ac:chgData name="yog garg" userId="b976e554d9ab0f22" providerId="LiveId" clId="{07F57B7C-0335-408E-ADBB-6F868AFCD130}" dt="2025-11-11T09:18:21.205" v="112"/>
          <ac:spMkLst>
            <pc:docMk/>
            <pc:sldMk cId="0" sldId="257"/>
            <ac:spMk id="17" creationId="{58B50B39-BEBF-BFB1-C53E-4B35A0684C77}"/>
          </ac:spMkLst>
        </pc:spChg>
        <pc:picChg chg="mod">
          <ac:chgData name="yog garg" userId="b976e554d9ab0f22" providerId="LiveId" clId="{07F57B7C-0335-408E-ADBB-6F868AFCD130}" dt="2025-11-11T09:18:29.813" v="114" actId="1076"/>
          <ac:picMkLst>
            <pc:docMk/>
            <pc:sldMk cId="0" sldId="257"/>
            <ac:picMk id="16" creationId="{00000000-0000-0000-0000-000000000000}"/>
          </ac:picMkLst>
        </pc:picChg>
      </pc:sldChg>
      <pc:sldChg chg="delSp modSp mod">
        <pc:chgData name="yog garg" userId="b976e554d9ab0f22" providerId="LiveId" clId="{07F57B7C-0335-408E-ADBB-6F868AFCD130}" dt="2025-11-11T09:17:09.707" v="101" actId="1037"/>
        <pc:sldMkLst>
          <pc:docMk/>
          <pc:sldMk cId="0" sldId="261"/>
        </pc:sldMkLst>
        <pc:spChg chg="mod">
          <ac:chgData name="yog garg" userId="b976e554d9ab0f22" providerId="LiveId" clId="{07F57B7C-0335-408E-ADBB-6F868AFCD130}" dt="2025-11-11T09:14:56.488" v="73" actId="20577"/>
          <ac:spMkLst>
            <pc:docMk/>
            <pc:sldMk cId="0" sldId="261"/>
            <ac:spMk id="2" creationId="{00000000-0000-0000-0000-000000000000}"/>
          </ac:spMkLst>
        </pc:spChg>
        <pc:spChg chg="mod">
          <ac:chgData name="yog garg" userId="b976e554d9ab0f22" providerId="LiveId" clId="{07F57B7C-0335-408E-ADBB-6F868AFCD130}" dt="2025-11-11T09:13:55.862" v="31" actId="20577"/>
          <ac:spMkLst>
            <pc:docMk/>
            <pc:sldMk cId="0" sldId="261"/>
            <ac:spMk id="3" creationId="{00000000-0000-0000-0000-000000000000}"/>
          </ac:spMkLst>
        </pc:spChg>
        <pc:spChg chg="mod">
          <ac:chgData name="yog garg" userId="b976e554d9ab0f22" providerId="LiveId" clId="{07F57B7C-0335-408E-ADBB-6F868AFCD130}" dt="2025-11-11T09:16:11.488" v="83" actId="403"/>
          <ac:spMkLst>
            <pc:docMk/>
            <pc:sldMk cId="0" sldId="261"/>
            <ac:spMk id="9" creationId="{00000000-0000-0000-0000-000000000000}"/>
          </ac:spMkLst>
        </pc:spChg>
        <pc:spChg chg="mod">
          <ac:chgData name="yog garg" userId="b976e554d9ab0f22" providerId="LiveId" clId="{07F57B7C-0335-408E-ADBB-6F868AFCD130}" dt="2025-11-11T09:16:16.274" v="84" actId="403"/>
          <ac:spMkLst>
            <pc:docMk/>
            <pc:sldMk cId="0" sldId="261"/>
            <ac:spMk id="10" creationId="{00000000-0000-0000-0000-000000000000}"/>
          </ac:spMkLst>
        </pc:spChg>
        <pc:spChg chg="mod">
          <ac:chgData name="yog garg" userId="b976e554d9ab0f22" providerId="LiveId" clId="{07F57B7C-0335-408E-ADBB-6F868AFCD130}" dt="2025-11-11T09:16:43.526" v="90" actId="404"/>
          <ac:spMkLst>
            <pc:docMk/>
            <pc:sldMk cId="0" sldId="261"/>
            <ac:spMk id="11" creationId="{00000000-0000-0000-0000-000000000000}"/>
          </ac:spMkLst>
        </pc:spChg>
        <pc:spChg chg="mod">
          <ac:chgData name="yog garg" userId="b976e554d9ab0f22" providerId="LiveId" clId="{07F57B7C-0335-408E-ADBB-6F868AFCD130}" dt="2025-11-11T09:16:53.864" v="95" actId="403"/>
          <ac:spMkLst>
            <pc:docMk/>
            <pc:sldMk cId="0" sldId="261"/>
            <ac:spMk id="12" creationId="{00000000-0000-0000-0000-000000000000}"/>
          </ac:spMkLst>
        </pc:spChg>
        <pc:spChg chg="mod">
          <ac:chgData name="yog garg" userId="b976e554d9ab0f22" providerId="LiveId" clId="{07F57B7C-0335-408E-ADBB-6F868AFCD130}" dt="2025-11-11T09:16:48.606" v="92" actId="403"/>
          <ac:spMkLst>
            <pc:docMk/>
            <pc:sldMk cId="0" sldId="261"/>
            <ac:spMk id="13" creationId="{00000000-0000-0000-0000-000000000000}"/>
          </ac:spMkLst>
        </pc:spChg>
        <pc:spChg chg="mod">
          <ac:chgData name="yog garg" userId="b976e554d9ab0f22" providerId="LiveId" clId="{07F57B7C-0335-408E-ADBB-6F868AFCD130}" dt="2025-11-11T09:17:09.707" v="101" actId="1037"/>
          <ac:spMkLst>
            <pc:docMk/>
            <pc:sldMk cId="0" sldId="261"/>
            <ac:spMk id="14" creationId="{00000000-0000-0000-0000-000000000000}"/>
          </ac:spMkLst>
        </pc:spChg>
        <pc:picChg chg="del">
          <ac:chgData name="yog garg" userId="b976e554d9ab0f22" providerId="LiveId" clId="{07F57B7C-0335-408E-ADBB-6F868AFCD130}" dt="2025-11-11T09:13:44.239" v="27" actId="478"/>
          <ac:picMkLst>
            <pc:docMk/>
            <pc:sldMk cId="0" sldId="261"/>
            <ac:picMk id="4" creationId="{00000000-0000-0000-0000-000000000000}"/>
          </ac:picMkLst>
        </pc:picChg>
        <pc:picChg chg="mod">
          <ac:chgData name="yog garg" userId="b976e554d9ab0f22" providerId="LiveId" clId="{07F57B7C-0335-408E-ADBB-6F868AFCD130}" dt="2025-11-11T09:15:01.474" v="74" actId="1076"/>
          <ac:picMkLst>
            <pc:docMk/>
            <pc:sldMk cId="0" sldId="261"/>
            <ac:picMk id="15" creationId="{00000000-0000-0000-0000-000000000000}"/>
          </ac:picMkLst>
        </pc:picChg>
      </pc:sldChg>
      <pc:sldChg chg="modSp mod">
        <pc:chgData name="yog garg" userId="b976e554d9ab0f22" providerId="LiveId" clId="{07F57B7C-0335-408E-ADBB-6F868AFCD130}" dt="2025-11-11T09:15:45.839" v="81" actId="1076"/>
        <pc:sldMkLst>
          <pc:docMk/>
          <pc:sldMk cId="0" sldId="262"/>
        </pc:sldMkLst>
        <pc:spChg chg="mod">
          <ac:chgData name="yog garg" userId="b976e554d9ab0f22" providerId="LiveId" clId="{07F57B7C-0335-408E-ADBB-6F868AFCD130}" dt="2025-11-11T09:15:45.839" v="81" actId="1076"/>
          <ac:spMkLst>
            <pc:docMk/>
            <pc:sldMk cId="0" sldId="262"/>
            <ac:spMk id="12" creationId="{00000000-0000-0000-0000-000000000000}"/>
          </ac:spMkLst>
        </pc:spChg>
        <pc:spChg chg="mod">
          <ac:chgData name="yog garg" userId="b976e554d9ab0f22" providerId="LiveId" clId="{07F57B7C-0335-408E-ADBB-6F868AFCD130}" dt="2025-11-11T09:15:43.204" v="80" actId="1076"/>
          <ac:spMkLst>
            <pc:docMk/>
            <pc:sldMk cId="0" sldId="262"/>
            <ac:spMk id="13" creationId="{00000000-0000-0000-0000-000000000000}"/>
          </ac:spMkLst>
        </pc:spChg>
        <pc:spChg chg="mod">
          <ac:chgData name="yog garg" userId="b976e554d9ab0f22" providerId="LiveId" clId="{07F57B7C-0335-408E-ADBB-6F868AFCD130}" dt="2025-11-11T09:15:33.083" v="78" actId="1076"/>
          <ac:spMkLst>
            <pc:docMk/>
            <pc:sldMk cId="0" sldId="262"/>
            <ac:spMk id="16" creationId="{00000000-0000-0000-0000-000000000000}"/>
          </ac:spMkLst>
        </pc:spChg>
        <pc:spChg chg="mod">
          <ac:chgData name="yog garg" userId="b976e554d9ab0f22" providerId="LiveId" clId="{07F57B7C-0335-408E-ADBB-6F868AFCD130}" dt="2025-11-11T09:15:40.054" v="79" actId="1076"/>
          <ac:spMkLst>
            <pc:docMk/>
            <pc:sldMk cId="0" sldId="262"/>
            <ac:spMk id="17" creationId="{00000000-0000-0000-0000-000000000000}"/>
          </ac:spMkLst>
        </pc:spChg>
        <pc:spChg chg="mod">
          <ac:chgData name="yog garg" userId="b976e554d9ab0f22" providerId="LiveId" clId="{07F57B7C-0335-408E-ADBB-6F868AFCD130}" dt="2025-11-11T09:15:18.697" v="76" actId="6549"/>
          <ac:spMkLst>
            <pc:docMk/>
            <pc:sldMk cId="0" sldId="262"/>
            <ac:spMk id="20" creationId="{00000000-0000-0000-0000-000000000000}"/>
          </ac:spMkLst>
        </pc:spChg>
        <pc:spChg chg="mod">
          <ac:chgData name="yog garg" userId="b976e554d9ab0f22" providerId="LiveId" clId="{07F57B7C-0335-408E-ADBB-6F868AFCD130}" dt="2025-11-11T09:15:25.257" v="77" actId="20577"/>
          <ac:spMkLst>
            <pc:docMk/>
            <pc:sldMk cId="0" sldId="262"/>
            <ac:spMk id="21" creationId="{00000000-0000-0000-0000-000000000000}"/>
          </ac:spMkLst>
        </pc:spChg>
      </pc:sldChg>
      <pc:sldChg chg="addSp delSp modSp mod">
        <pc:chgData name="yog garg" userId="b976e554d9ab0f22" providerId="LiveId" clId="{07F57B7C-0335-408E-ADBB-6F868AFCD130}" dt="2025-11-11T08:59:09.563" v="24" actId="14100"/>
        <pc:sldMkLst>
          <pc:docMk/>
          <pc:sldMk cId="0" sldId="263"/>
        </pc:sldMkLst>
        <pc:spChg chg="mod">
          <ac:chgData name="yog garg" userId="b976e554d9ab0f22" providerId="LiveId" clId="{07F57B7C-0335-408E-ADBB-6F868AFCD130}" dt="2025-11-11T08:58:51.562" v="21" actId="20577"/>
          <ac:spMkLst>
            <pc:docMk/>
            <pc:sldMk cId="0" sldId="263"/>
            <ac:spMk id="9" creationId="{00000000-0000-0000-0000-000000000000}"/>
          </ac:spMkLst>
        </pc:spChg>
        <pc:picChg chg="mod">
          <ac:chgData name="yog garg" userId="b976e554d9ab0f22" providerId="LiveId" clId="{07F57B7C-0335-408E-ADBB-6F868AFCD130}" dt="2025-11-11T08:58:45.791" v="19" actId="14100"/>
          <ac:picMkLst>
            <pc:docMk/>
            <pc:sldMk cId="0" sldId="263"/>
            <ac:picMk id="2" creationId="{00000000-0000-0000-0000-000000000000}"/>
          </ac:picMkLst>
        </pc:picChg>
        <pc:picChg chg="del">
          <ac:chgData name="yog garg" userId="b976e554d9ab0f22" providerId="LiveId" clId="{07F57B7C-0335-408E-ADBB-6F868AFCD130}" dt="2025-11-11T08:57:52.253" v="2" actId="478"/>
          <ac:picMkLst>
            <pc:docMk/>
            <pc:sldMk cId="0" sldId="263"/>
            <ac:picMk id="15" creationId="{5F3D9CB9-14F1-22A7-20BD-71CBA858524E}"/>
          </ac:picMkLst>
        </pc:picChg>
        <pc:picChg chg="add mod">
          <ac:chgData name="yog garg" userId="b976e554d9ab0f22" providerId="LiveId" clId="{07F57B7C-0335-408E-ADBB-6F868AFCD130}" dt="2025-11-11T08:59:09.563" v="24" actId="14100"/>
          <ac:picMkLst>
            <pc:docMk/>
            <pc:sldMk cId="0" sldId="263"/>
            <ac:picMk id="17" creationId="{BC64B8C4-3940-3277-9032-B86649328019}"/>
          </ac:picMkLst>
        </pc:picChg>
      </pc:sldChg>
      <pc:sldChg chg="new del">
        <pc:chgData name="yog garg" userId="b976e554d9ab0f22" providerId="LiveId" clId="{07F57B7C-0335-408E-ADBB-6F868AFCD130}" dt="2025-11-11T08:36:27.873" v="1" actId="2696"/>
        <pc:sldMkLst>
          <pc:docMk/>
          <pc:sldMk cId="4098699717" sldId="2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4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7697" y="669250"/>
            <a:ext cx="7441406" cy="1527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950"/>
              </a:lnSpc>
              <a:buNone/>
            </a:pPr>
            <a:r>
              <a:rPr lang="en-US" sz="47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🎓</a:t>
            </a:r>
            <a:r>
              <a:rPr lang="en-US" sz="47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Student Success Blueprint</a:t>
            </a:r>
            <a:endParaRPr lang="en-US" sz="4750" dirty="0"/>
          </a:p>
        </p:txBody>
      </p:sp>
      <p:sp>
        <p:nvSpPr>
          <p:cNvPr id="4" name="Text 1"/>
          <p:cNvSpPr/>
          <p:nvPr/>
        </p:nvSpPr>
        <p:spPr>
          <a:xfrm>
            <a:off x="6337697" y="2294096"/>
            <a:ext cx="7441406" cy="912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Analyzing How Habits Shape Academic Performance</a:t>
            </a:r>
            <a:endParaRPr lang="en-US" sz="2850" dirty="0"/>
          </a:p>
        </p:txBody>
      </p:sp>
      <p:sp>
        <p:nvSpPr>
          <p:cNvPr id="5" name="Text 2"/>
          <p:cNvSpPr/>
          <p:nvPr/>
        </p:nvSpPr>
        <p:spPr>
          <a:xfrm>
            <a:off x="6337697" y="3570923"/>
            <a:ext cx="7441406" cy="972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Data Mining Project - Department of Computer Engineering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6337697" y="5036344"/>
            <a:ext cx="5030867" cy="389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1962090" y="4697730"/>
            <a:ext cx="1817013" cy="961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Presented by: </a:t>
            </a:r>
            <a:r>
              <a:rPr lang="en-US" sz="15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Saurabh </a:t>
            </a:r>
            <a:r>
              <a:rPr lang="en-US" sz="1500" b="1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patil</a:t>
            </a:r>
            <a:r>
              <a:rPr lang="en-US" sz="15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&amp;</a:t>
            </a:r>
          </a:p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 Yog garg 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11969591" y="5877639"/>
            <a:ext cx="1817013" cy="622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Roll No.: </a:t>
            </a:r>
            <a:r>
              <a:rPr lang="en-US" sz="15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23117033</a:t>
            </a:r>
          </a:p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E2E6E9"/>
                </a:solidFill>
                <a:latin typeface="Merriweather" pitchFamily="34" charset="0"/>
              </a:rPr>
              <a:t>&amp;  23117041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11969591" y="6718935"/>
            <a:ext cx="1817013" cy="622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Presented to:</a:t>
            </a:r>
          </a:p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 Dr. Jagdeep Kaur</a:t>
            </a:r>
            <a:endParaRPr lang="en-US" sz="1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5203" y="1095613"/>
            <a:ext cx="13279993" cy="1808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200"/>
              </a:lnSpc>
              <a:buNone/>
            </a:pPr>
            <a:r>
              <a:rPr lang="en-US" sz="113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Thank You</a:t>
            </a:r>
            <a:endParaRPr lang="en-US" sz="11350" dirty="0"/>
          </a:p>
        </p:txBody>
      </p:sp>
      <p:sp>
        <p:nvSpPr>
          <p:cNvPr id="3" name="Text 1"/>
          <p:cNvSpPr/>
          <p:nvPr/>
        </p:nvSpPr>
        <p:spPr>
          <a:xfrm>
            <a:off x="675203" y="3193613"/>
            <a:ext cx="4359354" cy="482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Questions &amp; Discussion</a:t>
            </a:r>
            <a:endParaRPr lang="en-US" sz="3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23" y="4090511"/>
            <a:ext cx="4318754" cy="231517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5882" y="4090511"/>
            <a:ext cx="4318754" cy="231517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8942" y="4090511"/>
            <a:ext cx="4318754" cy="231517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75203" y="6747986"/>
            <a:ext cx="13279993" cy="385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 welcome your feedback on the model's application and future potential.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6632" y="637937"/>
            <a:ext cx="8252936" cy="604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Project Overview: The Goal &amp; Scope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76632" y="1706047"/>
            <a:ext cx="7777520" cy="927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project utilizes real-world student data to build a predictive model for academic outcomes. Our aim is to move beyond simple correlation and establish actionable insights.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676632" y="2851428"/>
            <a:ext cx="3792141" cy="2164794"/>
          </a:xfrm>
          <a:prstGeom prst="roundRect">
            <a:avLst>
              <a:gd name="adj" fmla="val 5069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53772" y="2851428"/>
            <a:ext cx="91440" cy="2164794"/>
          </a:xfrm>
          <a:prstGeom prst="roundRect">
            <a:avLst>
              <a:gd name="adj" fmla="val 88810"/>
            </a:avLst>
          </a:prstGeom>
          <a:solidFill>
            <a:srgbClr val="609DFF"/>
          </a:solidFill>
          <a:ln/>
        </p:spPr>
      </p:sp>
      <p:sp>
        <p:nvSpPr>
          <p:cNvPr id="6" name="Text 4"/>
          <p:cNvSpPr/>
          <p:nvPr/>
        </p:nvSpPr>
        <p:spPr>
          <a:xfrm>
            <a:off x="961311" y="3067526"/>
            <a:ext cx="2498169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Identify GPA Patterns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61311" y="3562826"/>
            <a:ext cx="3291364" cy="927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Analyze statistical relationships between study habits, lifestyle factors, and final grades (GPA).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4946690" y="3562826"/>
            <a:ext cx="3291364" cy="1237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  <a:endParaRPr lang="en-US" sz="1500" dirty="0"/>
          </a:p>
        </p:txBody>
      </p:sp>
      <p:sp>
        <p:nvSpPr>
          <p:cNvPr id="12" name="Shape 10"/>
          <p:cNvSpPr/>
          <p:nvPr/>
        </p:nvSpPr>
        <p:spPr>
          <a:xfrm>
            <a:off x="4561737" y="2851428"/>
            <a:ext cx="3792141" cy="2164794"/>
          </a:xfrm>
          <a:prstGeom prst="roundRect">
            <a:avLst>
              <a:gd name="adj" fmla="val 5069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4538877" y="2851428"/>
            <a:ext cx="91440" cy="2164794"/>
          </a:xfrm>
          <a:prstGeom prst="roundRect">
            <a:avLst>
              <a:gd name="adj" fmla="val 88810"/>
            </a:avLst>
          </a:prstGeom>
          <a:solidFill>
            <a:srgbClr val="609DFF"/>
          </a:solidFill>
          <a:ln/>
        </p:spPr>
      </p:sp>
      <p:sp>
        <p:nvSpPr>
          <p:cNvPr id="14" name="Text 12"/>
          <p:cNvSpPr/>
          <p:nvPr/>
        </p:nvSpPr>
        <p:spPr>
          <a:xfrm>
            <a:off x="4846416" y="3067526"/>
            <a:ext cx="2846189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Provide Success Insights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4846416" y="3562826"/>
            <a:ext cx="3291364" cy="1237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Extract key behavioral drivers from the model to offer prescriptive guidance for students and educators.</a:t>
            </a:r>
            <a:endParaRPr lang="en-US" sz="150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4649" y="1749504"/>
            <a:ext cx="5027771" cy="50277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4493" y="713065"/>
            <a:ext cx="8158401" cy="629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Dataset: Fueling Our Analysis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04493" y="1744623"/>
            <a:ext cx="13221414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Our predictive power relies on a diverse dataset covering academic, social, and personal factors across 500+ undergraduate students.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04493" y="2293025"/>
            <a:ext cx="4272915" cy="2259687"/>
          </a:xfrm>
          <a:prstGeom prst="roundRect">
            <a:avLst>
              <a:gd name="adj" fmla="val 3741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27353" y="2315885"/>
            <a:ext cx="4227195" cy="603766"/>
          </a:xfrm>
          <a:prstGeom prst="roundRect">
            <a:avLst>
              <a:gd name="adj" fmla="val 9459"/>
            </a:avLst>
          </a:prstGeom>
          <a:solidFill>
            <a:srgbClr val="003180"/>
          </a:solidFill>
          <a:ln/>
        </p:spPr>
      </p:sp>
      <p:sp>
        <p:nvSpPr>
          <p:cNvPr id="6" name="Text 4"/>
          <p:cNvSpPr/>
          <p:nvPr/>
        </p:nvSpPr>
        <p:spPr>
          <a:xfrm>
            <a:off x="2689979" y="2425303"/>
            <a:ext cx="301823" cy="377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350" dirty="0"/>
          </a:p>
        </p:txBody>
      </p:sp>
      <p:sp>
        <p:nvSpPr>
          <p:cNvPr id="7" name="Text 5"/>
          <p:cNvSpPr/>
          <p:nvPr/>
        </p:nvSpPr>
        <p:spPr>
          <a:xfrm>
            <a:off x="928568" y="3120866"/>
            <a:ext cx="2516029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Attributes Count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928568" y="3556040"/>
            <a:ext cx="3824764" cy="772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Features cover 15 distinct factors, including screen time, attendance, study time, and extracurricular involvement.</a:t>
            </a:r>
            <a:endParaRPr lang="en-US" sz="1250" dirty="0"/>
          </a:p>
        </p:txBody>
      </p:sp>
      <p:sp>
        <p:nvSpPr>
          <p:cNvPr id="9" name="Shape 7"/>
          <p:cNvSpPr/>
          <p:nvPr/>
        </p:nvSpPr>
        <p:spPr>
          <a:xfrm>
            <a:off x="5178623" y="2293025"/>
            <a:ext cx="4273034" cy="2259687"/>
          </a:xfrm>
          <a:prstGeom prst="roundRect">
            <a:avLst>
              <a:gd name="adj" fmla="val 3741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201483" y="2315885"/>
            <a:ext cx="4227314" cy="603766"/>
          </a:xfrm>
          <a:prstGeom prst="roundRect">
            <a:avLst>
              <a:gd name="adj" fmla="val 9459"/>
            </a:avLst>
          </a:prstGeom>
          <a:solidFill>
            <a:srgbClr val="003180"/>
          </a:solidFill>
          <a:ln/>
        </p:spPr>
      </p:sp>
      <p:sp>
        <p:nvSpPr>
          <p:cNvPr id="11" name="Text 9"/>
          <p:cNvSpPr/>
          <p:nvPr/>
        </p:nvSpPr>
        <p:spPr>
          <a:xfrm>
            <a:off x="7164229" y="2425303"/>
            <a:ext cx="301823" cy="377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350" dirty="0"/>
          </a:p>
        </p:txBody>
      </p:sp>
      <p:sp>
        <p:nvSpPr>
          <p:cNvPr id="12" name="Text 10"/>
          <p:cNvSpPr/>
          <p:nvPr/>
        </p:nvSpPr>
        <p:spPr>
          <a:xfrm>
            <a:off x="5402699" y="3120866"/>
            <a:ext cx="2516029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Student Cohort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5402699" y="3556040"/>
            <a:ext cx="3824883" cy="772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Over </a:t>
            </a:r>
            <a:r>
              <a:rPr lang="en-US" sz="12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50</a:t>
            </a: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anonymized student records were analyzed, ensuring statistical significance and diversity.</a:t>
            </a:r>
            <a:endParaRPr lang="en-US" sz="1250" dirty="0"/>
          </a:p>
        </p:txBody>
      </p:sp>
      <p:sp>
        <p:nvSpPr>
          <p:cNvPr id="14" name="Shape 12"/>
          <p:cNvSpPr/>
          <p:nvPr/>
        </p:nvSpPr>
        <p:spPr>
          <a:xfrm>
            <a:off x="9652873" y="2293025"/>
            <a:ext cx="4273034" cy="2259687"/>
          </a:xfrm>
          <a:prstGeom prst="roundRect">
            <a:avLst>
              <a:gd name="adj" fmla="val 3741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9675733" y="2315885"/>
            <a:ext cx="4227314" cy="603766"/>
          </a:xfrm>
          <a:prstGeom prst="roundRect">
            <a:avLst>
              <a:gd name="adj" fmla="val 9459"/>
            </a:avLst>
          </a:prstGeom>
          <a:solidFill>
            <a:srgbClr val="003180"/>
          </a:solidFill>
          <a:ln/>
        </p:spPr>
      </p:sp>
      <p:sp>
        <p:nvSpPr>
          <p:cNvPr id="16" name="Text 14"/>
          <p:cNvSpPr/>
          <p:nvPr/>
        </p:nvSpPr>
        <p:spPr>
          <a:xfrm>
            <a:off x="11638478" y="2425303"/>
            <a:ext cx="301823" cy="377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350" dirty="0"/>
          </a:p>
        </p:txBody>
      </p:sp>
      <p:sp>
        <p:nvSpPr>
          <p:cNvPr id="17" name="Text 15"/>
          <p:cNvSpPr/>
          <p:nvPr/>
        </p:nvSpPr>
        <p:spPr>
          <a:xfrm>
            <a:off x="9876949" y="3120866"/>
            <a:ext cx="2516029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Target Variable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9876949" y="3556040"/>
            <a:ext cx="3824883" cy="772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primary predicted output is the Final Semester GPA, categorized for classification modeling (High/Medium/Low).</a:t>
            </a:r>
            <a:endParaRPr lang="en-US" sz="1250" dirty="0"/>
          </a:p>
        </p:txBody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25" y="4909423"/>
            <a:ext cx="4329589" cy="2415421"/>
          </a:xfrm>
          <a:prstGeom prst="rect">
            <a:avLst/>
          </a:prstGeom>
        </p:spPr>
      </p:pic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5686" y="4909423"/>
            <a:ext cx="4329589" cy="241542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0913" y="649367"/>
            <a:ext cx="6145530" cy="572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Preprocessing Pipeline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40913" y="1587818"/>
            <a:ext cx="13348573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Ensuring data quality is crucial. Our multi-stage pipeline transforms raw, heterogeneous student data into a clean, balanced, and model-ready format.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13" y="2086689"/>
            <a:ext cx="915591" cy="109870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39622" y="2269808"/>
            <a:ext cx="2289096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Raw Data Input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1739622" y="2665690"/>
            <a:ext cx="12249864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Initial collection of academic records and survey responses.</a:t>
            </a:r>
            <a:endParaRPr lang="en-US" sz="14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13" y="3185398"/>
            <a:ext cx="915591" cy="109870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739622" y="3368516"/>
            <a:ext cx="2504480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Cleaning &amp; Imputation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1739622" y="3764399"/>
            <a:ext cx="12249864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Handling missing values, outlier detection, and data type correction.</a:t>
            </a:r>
            <a:endParaRPr lang="en-US" sz="14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913" y="4284107"/>
            <a:ext cx="915591" cy="109870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739622" y="4467225"/>
            <a:ext cx="2289096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Encoding Features</a:t>
            </a:r>
            <a:endParaRPr lang="en-US" sz="1800" dirty="0"/>
          </a:p>
        </p:txBody>
      </p:sp>
      <p:sp>
        <p:nvSpPr>
          <p:cNvPr id="12" name="Text 7"/>
          <p:cNvSpPr/>
          <p:nvPr/>
        </p:nvSpPr>
        <p:spPr>
          <a:xfrm>
            <a:off x="1739622" y="4863108"/>
            <a:ext cx="12249864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Converting categorical variables (e.g., branch, gender) into numerical representations (One-Hot Encoding).</a:t>
            </a:r>
            <a:endParaRPr lang="en-US" sz="14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913" y="5382816"/>
            <a:ext cx="915591" cy="109870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739622" y="5565934"/>
            <a:ext cx="2289096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Normalization</a:t>
            </a:r>
            <a:endParaRPr lang="en-US" sz="1800" dirty="0"/>
          </a:p>
        </p:txBody>
      </p:sp>
      <p:sp>
        <p:nvSpPr>
          <p:cNvPr id="15" name="Text 9"/>
          <p:cNvSpPr/>
          <p:nvPr/>
        </p:nvSpPr>
        <p:spPr>
          <a:xfrm>
            <a:off x="1739622" y="5961817"/>
            <a:ext cx="12249864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Scaling numerical features (e.g., study hours) to ensure uniform contribution to the model.</a:t>
            </a:r>
            <a:endParaRPr lang="en-US" sz="14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913" y="6481524"/>
            <a:ext cx="915591" cy="1098709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739622" y="6664643"/>
            <a:ext cx="2289096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Balanced Data</a:t>
            </a:r>
            <a:endParaRPr lang="en-US" sz="1800" dirty="0"/>
          </a:p>
        </p:txBody>
      </p:sp>
      <p:sp>
        <p:nvSpPr>
          <p:cNvPr id="18" name="Text 11"/>
          <p:cNvSpPr/>
          <p:nvPr/>
        </p:nvSpPr>
        <p:spPr>
          <a:xfrm>
            <a:off x="1739622" y="7060525"/>
            <a:ext cx="12249864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Oversampling or Undersampling applied to address potential class imbalance in the target GPA categories.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2117" y="583049"/>
            <a:ext cx="6647617" cy="662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Visualization Insights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2117" y="1669852"/>
            <a:ext cx="13146167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Exploratory Data Analysis revealed strong correlations and patterns, guiding our feature selection for the ML model.</a:t>
            </a:r>
            <a:endParaRPr lang="en-US" sz="1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17" y="2247543"/>
            <a:ext cx="3087767" cy="308776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42117" y="5547360"/>
            <a:ext cx="2656880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Correlation Heatmap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42117" y="6005751"/>
            <a:ext cx="3087767" cy="1356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Identified strong positive correlation between 'Study Hours' and 'Attendance' with GPA.</a:t>
            </a:r>
            <a:endParaRPr lang="en-US" sz="16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917" y="2247543"/>
            <a:ext cx="3087767" cy="308776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094917" y="5547360"/>
            <a:ext cx="2754987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Sleep vs GPA Analysis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4094917" y="6005751"/>
            <a:ext cx="3087767" cy="1356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Students reporting 7-9 hours of sleep consistently showed higher mean GPAs than those with less than 6 hours.</a:t>
            </a:r>
            <a:endParaRPr lang="en-US" sz="16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7717" y="2247543"/>
            <a:ext cx="3087767" cy="308776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47717" y="5547360"/>
            <a:ext cx="2650688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Study Hours Trend</a:t>
            </a:r>
            <a:endParaRPr lang="en-US" sz="2050" dirty="0"/>
          </a:p>
        </p:txBody>
      </p:sp>
      <p:sp>
        <p:nvSpPr>
          <p:cNvPr id="12" name="Text 7"/>
          <p:cNvSpPr/>
          <p:nvPr/>
        </p:nvSpPr>
        <p:spPr>
          <a:xfrm>
            <a:off x="7447717" y="6005751"/>
            <a:ext cx="3087767" cy="1356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average weekly study time increases significantly for students in the highest GPA quartile.</a:t>
            </a:r>
            <a:endParaRPr lang="en-US" sz="16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0517" y="2247543"/>
            <a:ext cx="3087767" cy="308776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800517" y="5547360"/>
            <a:ext cx="3087767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Stress Levels vs. Performance</a:t>
            </a:r>
            <a:endParaRPr lang="en-US" sz="2050" dirty="0"/>
          </a:p>
        </p:txBody>
      </p:sp>
      <p:sp>
        <p:nvSpPr>
          <p:cNvPr id="15" name="Text 9"/>
          <p:cNvSpPr/>
          <p:nvPr/>
        </p:nvSpPr>
        <p:spPr>
          <a:xfrm>
            <a:off x="10800517" y="6336983"/>
            <a:ext cx="3087767" cy="1356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notable inverse relationship was found: high self-reported stress often correlates with declining GPA.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1840" y="339328"/>
            <a:ext cx="657772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Important features</a:t>
            </a:r>
          </a:p>
          <a:p>
            <a:pPr marL="0" indent="0" algn="l">
              <a:lnSpc>
                <a:spcPts val="3000"/>
              </a:lnSpc>
              <a:buNone/>
            </a:pP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31840" y="971669"/>
            <a:ext cx="13766721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5" name="Text 2"/>
          <p:cNvSpPr/>
          <p:nvPr/>
        </p:nvSpPr>
        <p:spPr>
          <a:xfrm>
            <a:off x="1407193" y="6079144"/>
            <a:ext cx="3270428" cy="38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Predictions → 85-90%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407193" y="4716251"/>
            <a:ext cx="3097485" cy="38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Random Forest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407193" y="3367123"/>
            <a:ext cx="3097485" cy="38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Train/Test Split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1407193" y="2004230"/>
            <a:ext cx="3097485" cy="38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Input Features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431840" y="6143957"/>
            <a:ext cx="154269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Feature Importance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256539" y="6390055"/>
            <a:ext cx="6732865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</a:t>
            </a: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model prioritized these variables as the most significant predictors of GPA:</a:t>
            </a:r>
            <a:endParaRPr lang="en-US" sz="950" dirty="0"/>
          </a:p>
        </p:txBody>
      </p:sp>
      <p:sp>
        <p:nvSpPr>
          <p:cNvPr id="11" name="Text 8"/>
          <p:cNvSpPr/>
          <p:nvPr/>
        </p:nvSpPr>
        <p:spPr>
          <a:xfrm>
            <a:off x="106068" y="6612864"/>
            <a:ext cx="6732865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Weekly</a:t>
            </a: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Dedicated Study Time</a:t>
            </a:r>
            <a:endParaRPr lang="en-US" sz="950" dirty="0"/>
          </a:p>
        </p:txBody>
      </p:sp>
      <p:sp>
        <p:nvSpPr>
          <p:cNvPr id="12" name="Text 9"/>
          <p:cNvSpPr/>
          <p:nvPr/>
        </p:nvSpPr>
        <p:spPr>
          <a:xfrm>
            <a:off x="106067" y="6844563"/>
            <a:ext cx="6732865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Class </a:t>
            </a:r>
            <a:r>
              <a:rPr lang="en-US" sz="1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Attendance</a:t>
            </a: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Rate</a:t>
            </a:r>
            <a:endParaRPr lang="en-US" sz="950" dirty="0"/>
          </a:p>
        </p:txBody>
      </p:sp>
      <p:sp>
        <p:nvSpPr>
          <p:cNvPr id="13" name="Text 10"/>
          <p:cNvSpPr/>
          <p:nvPr/>
        </p:nvSpPr>
        <p:spPr>
          <a:xfrm>
            <a:off x="106066" y="7001180"/>
            <a:ext cx="6732865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Quality of Sleep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82918" y="7168654"/>
            <a:ext cx="6732865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Prior </a:t>
            </a: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Academic</a:t>
            </a: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Performance</a:t>
            </a:r>
            <a:endParaRPr lang="en-US" sz="950" dirty="0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186" y="879100"/>
            <a:ext cx="9218366" cy="5116307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7473315" y="14345007"/>
            <a:ext cx="6732865" cy="157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Model Accuracy: ~88%</a:t>
            </a:r>
            <a:endParaRPr lang="en-US" sz="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1521" y="582930"/>
            <a:ext cx="9872186" cy="662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Actionable Findings: Decoding Success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1521" y="1668780"/>
            <a:ext cx="13147358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model validates several intuitive hypotheses while quantifying their impact, providing clear direction for student intervention programs.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2366010" y="3033474"/>
            <a:ext cx="2648426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Cognitive Load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741521" y="3491508"/>
            <a:ext cx="4272915" cy="1017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Poor sleep dramatically reduces retention and problem-solving capabilities, impacting all subjects.</a:t>
            </a:r>
            <a:endParaRPr lang="en-US" sz="16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36" y="2815114"/>
            <a:ext cx="4601528" cy="4601528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7562" y="4270415"/>
            <a:ext cx="297894" cy="29789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615964" y="2585204"/>
            <a:ext cx="2648426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Study Depth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9615964" y="3043237"/>
            <a:ext cx="4272915" cy="1017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Consistent, deep study sessions (not just volume) are the strongest predictor for high academic achievement.</a:t>
            </a:r>
            <a:endParaRPr lang="en-US" sz="16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4436" y="2815114"/>
            <a:ext cx="4601528" cy="4601528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32370" y="3840004"/>
            <a:ext cx="297894" cy="29789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039707" y="5429881"/>
            <a:ext cx="2648426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Stress Impact</a:t>
            </a:r>
            <a:endParaRPr lang="en-US" sz="2050" dirty="0"/>
          </a:p>
        </p:txBody>
      </p:sp>
      <p:sp>
        <p:nvSpPr>
          <p:cNvPr id="13" name="Text 7"/>
          <p:cNvSpPr/>
          <p:nvPr/>
        </p:nvSpPr>
        <p:spPr>
          <a:xfrm>
            <a:off x="9890165" y="5901608"/>
            <a:ext cx="3849172" cy="1017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Students with unmanaged stress levels consistently fall into lower GPA categories.</a:t>
            </a:r>
            <a:endParaRPr lang="en-US" sz="16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4436" y="2815114"/>
            <a:ext cx="4601528" cy="4601528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51044" y="4966930"/>
            <a:ext cx="297894" cy="297894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2150294" y="6244746"/>
            <a:ext cx="2648426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Presence Matters</a:t>
            </a:r>
            <a:endParaRPr lang="en-US" sz="2050" dirty="0"/>
          </a:p>
        </p:txBody>
      </p:sp>
      <p:sp>
        <p:nvSpPr>
          <p:cNvPr id="17" name="Text 9"/>
          <p:cNvSpPr/>
          <p:nvPr/>
        </p:nvSpPr>
        <p:spPr>
          <a:xfrm>
            <a:off x="1553766" y="6600209"/>
            <a:ext cx="4272915" cy="1017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High attendance directly correlates with higher engagement and better performance metrics across the board.</a:t>
            </a:r>
            <a:endParaRPr lang="en-US" sz="16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14436" y="2815114"/>
            <a:ext cx="4601528" cy="4601528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32370" y="6093738"/>
            <a:ext cx="297894" cy="297894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2366010" y="5723096"/>
            <a:ext cx="2648426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endParaRPr lang="en-US" sz="2050" dirty="0"/>
          </a:p>
        </p:txBody>
      </p:sp>
      <p:sp>
        <p:nvSpPr>
          <p:cNvPr id="21" name="Text 11"/>
          <p:cNvSpPr/>
          <p:nvPr/>
        </p:nvSpPr>
        <p:spPr>
          <a:xfrm>
            <a:off x="741521" y="6181130"/>
            <a:ext cx="4272915" cy="1017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  <a:endParaRPr lang="en-US" sz="1650" dirty="0"/>
          </a:p>
        </p:txBody>
      </p:sp>
      <p:pic>
        <p:nvPicPr>
          <p:cNvPr id="22" name="Image 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14436" y="2815114"/>
            <a:ext cx="4601528" cy="4601528"/>
          </a:xfrm>
          <a:prstGeom prst="rect">
            <a:avLst/>
          </a:prstGeom>
        </p:spPr>
      </p:pic>
      <p:pic>
        <p:nvPicPr>
          <p:cNvPr id="23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07562" y="5663327"/>
            <a:ext cx="297894" cy="29789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205" y="2614256"/>
            <a:ext cx="3172545" cy="475881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3270" y="946309"/>
            <a:ext cx="7010757" cy="604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Conclusion &amp; Future Direction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453307" y="2130743"/>
            <a:ext cx="7500223" cy="9670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"Your habits today define your success tomorrow."</a:t>
            </a:r>
            <a:endParaRPr lang="en-US" sz="3000" dirty="0"/>
          </a:p>
        </p:txBody>
      </p:sp>
      <p:sp>
        <p:nvSpPr>
          <p:cNvPr id="5" name="Shape 2"/>
          <p:cNvSpPr/>
          <p:nvPr/>
        </p:nvSpPr>
        <p:spPr>
          <a:xfrm>
            <a:off x="6163270" y="1840706"/>
            <a:ext cx="22860" cy="1547098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6" name="Text 3"/>
          <p:cNvSpPr/>
          <p:nvPr/>
        </p:nvSpPr>
        <p:spPr>
          <a:xfrm>
            <a:off x="6163270" y="3798689"/>
            <a:ext cx="2417683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Takeaways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163270" y="4294227"/>
            <a:ext cx="3659267" cy="9286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Academic success is quantifiable and highly dependent on non-academic factors.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163270" y="5290542"/>
            <a:ext cx="3659267" cy="9286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Interventions should focus on sleep hygiene and stress management, alongside traditional study skills.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163270" y="6286857"/>
            <a:ext cx="3659267" cy="9286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Machine learning provides reliable, data-driven pathways to enhance educational outcomes.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10429205" y="3891974"/>
            <a:ext cx="2417683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10301883" y="4294227"/>
            <a:ext cx="3659267" cy="9286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10301883" y="5290542"/>
            <a:ext cx="3659267" cy="9286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  <a:buSzPct val="100000"/>
            </a:pP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10301883" y="6286857"/>
            <a:ext cx="3659267" cy="9286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  <a:buSzPct val="100000"/>
            </a:pPr>
            <a:endParaRPr lang="en-US" sz="15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C64B8C4-3940-3277-9032-B86649328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965" y="57975"/>
            <a:ext cx="5698889" cy="796501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7931" y="461963"/>
            <a:ext cx="4262795" cy="524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References and Tools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587931" y="1238726"/>
            <a:ext cx="7968139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project was made possible by leveraging powerful open-source tools and data from leading platforms.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587931" y="1965127"/>
            <a:ext cx="7968139" cy="5398532"/>
          </a:xfrm>
          <a:prstGeom prst="roundRect">
            <a:avLst>
              <a:gd name="adj" fmla="val 130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595551" y="1972747"/>
            <a:ext cx="7952899" cy="1219795"/>
          </a:xfrm>
          <a:prstGeom prst="roundRect">
            <a:avLst>
              <a:gd name="adj" fmla="val 5784"/>
            </a:avLst>
          </a:prstGeom>
          <a:solidFill>
            <a:srgbClr val="003180"/>
          </a:solidFill>
          <a:ln/>
        </p:spPr>
      </p:sp>
      <p:sp>
        <p:nvSpPr>
          <p:cNvPr id="7" name="Text 4"/>
          <p:cNvSpPr/>
          <p:nvPr/>
        </p:nvSpPr>
        <p:spPr>
          <a:xfrm>
            <a:off x="763429" y="2140625"/>
            <a:ext cx="2099905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 Language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63429" y="2503884"/>
            <a:ext cx="7617143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Core platform for statistical computing and data analysis.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595551" y="3192542"/>
            <a:ext cx="7952899" cy="1471851"/>
          </a:xfrm>
          <a:prstGeom prst="rect">
            <a:avLst/>
          </a:prstGeom>
          <a:solidFill>
            <a:srgbClr val="003180"/>
          </a:solidFill>
          <a:ln/>
        </p:spPr>
      </p:sp>
      <p:sp>
        <p:nvSpPr>
          <p:cNvPr id="10" name="Shape 7"/>
          <p:cNvSpPr/>
          <p:nvPr/>
        </p:nvSpPr>
        <p:spPr>
          <a:xfrm>
            <a:off x="595551" y="3192542"/>
            <a:ext cx="7952899" cy="22860"/>
          </a:xfrm>
          <a:prstGeom prst="roundRect">
            <a:avLst>
              <a:gd name="adj" fmla="val 308654"/>
            </a:avLst>
          </a:prstGeom>
          <a:solidFill>
            <a:srgbClr val="194A99"/>
          </a:solidFill>
          <a:ln/>
        </p:spPr>
      </p:sp>
      <p:sp>
        <p:nvSpPr>
          <p:cNvPr id="11" name="Shape 8"/>
          <p:cNvSpPr/>
          <p:nvPr/>
        </p:nvSpPr>
        <p:spPr>
          <a:xfrm>
            <a:off x="4361974" y="2994005"/>
            <a:ext cx="419933" cy="419933"/>
          </a:xfrm>
          <a:prstGeom prst="roundRect">
            <a:avLst>
              <a:gd name="adj" fmla="val 16802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6987" y="3098899"/>
            <a:ext cx="209907" cy="20990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3429" y="3612475"/>
            <a:ext cx="2099905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Tidyverse</a:t>
            </a:r>
            <a:endParaRPr lang="en-US" sz="1650" dirty="0"/>
          </a:p>
        </p:txBody>
      </p:sp>
      <p:sp>
        <p:nvSpPr>
          <p:cNvPr id="14" name="Text 10"/>
          <p:cNvSpPr/>
          <p:nvPr/>
        </p:nvSpPr>
        <p:spPr>
          <a:xfrm>
            <a:off x="763429" y="3975735"/>
            <a:ext cx="7617143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Packages (dplyr, readr) used for efficient data manipulation and cleaning.</a:t>
            </a:r>
            <a:endParaRPr lang="en-US" sz="1300" dirty="0"/>
          </a:p>
        </p:txBody>
      </p:sp>
      <p:sp>
        <p:nvSpPr>
          <p:cNvPr id="15" name="Shape 11"/>
          <p:cNvSpPr/>
          <p:nvPr/>
        </p:nvSpPr>
        <p:spPr>
          <a:xfrm>
            <a:off x="595551" y="4664393"/>
            <a:ext cx="7952899" cy="1471851"/>
          </a:xfrm>
          <a:prstGeom prst="rect">
            <a:avLst/>
          </a:prstGeom>
          <a:solidFill>
            <a:srgbClr val="003180"/>
          </a:solidFill>
          <a:ln/>
        </p:spPr>
      </p:sp>
      <p:sp>
        <p:nvSpPr>
          <p:cNvPr id="16" name="Shape 12"/>
          <p:cNvSpPr/>
          <p:nvPr/>
        </p:nvSpPr>
        <p:spPr>
          <a:xfrm>
            <a:off x="595551" y="4664393"/>
            <a:ext cx="7952899" cy="22860"/>
          </a:xfrm>
          <a:prstGeom prst="roundRect">
            <a:avLst>
              <a:gd name="adj" fmla="val 308654"/>
            </a:avLst>
          </a:prstGeom>
          <a:solidFill>
            <a:srgbClr val="194A99"/>
          </a:solidFill>
          <a:ln/>
        </p:spPr>
      </p:sp>
      <p:sp>
        <p:nvSpPr>
          <p:cNvPr id="17" name="Shape 13"/>
          <p:cNvSpPr/>
          <p:nvPr/>
        </p:nvSpPr>
        <p:spPr>
          <a:xfrm>
            <a:off x="4361974" y="4465856"/>
            <a:ext cx="419933" cy="419933"/>
          </a:xfrm>
          <a:prstGeom prst="roundRect">
            <a:avLst>
              <a:gd name="adj" fmla="val 16802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6987" y="4570750"/>
            <a:ext cx="209907" cy="209907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763429" y="5084326"/>
            <a:ext cx="2099905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Kaggle</a:t>
            </a:r>
            <a:endParaRPr lang="en-US" sz="1650" dirty="0"/>
          </a:p>
        </p:txBody>
      </p:sp>
      <p:sp>
        <p:nvSpPr>
          <p:cNvPr id="20" name="Text 15"/>
          <p:cNvSpPr/>
          <p:nvPr/>
        </p:nvSpPr>
        <p:spPr>
          <a:xfrm>
            <a:off x="763429" y="5447586"/>
            <a:ext cx="7617143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Source for initial anonymized student performance datasets.</a:t>
            </a:r>
            <a:endParaRPr lang="en-US" sz="1300" dirty="0"/>
          </a:p>
        </p:txBody>
      </p:sp>
      <p:sp>
        <p:nvSpPr>
          <p:cNvPr id="21" name="Shape 16"/>
          <p:cNvSpPr/>
          <p:nvPr/>
        </p:nvSpPr>
        <p:spPr>
          <a:xfrm>
            <a:off x="595551" y="6136243"/>
            <a:ext cx="7952899" cy="1219795"/>
          </a:xfrm>
          <a:prstGeom prst="rect">
            <a:avLst/>
          </a:prstGeom>
          <a:solidFill>
            <a:srgbClr val="003180"/>
          </a:solidFill>
          <a:ln/>
        </p:spPr>
      </p:sp>
      <p:sp>
        <p:nvSpPr>
          <p:cNvPr id="22" name="Shape 17"/>
          <p:cNvSpPr/>
          <p:nvPr/>
        </p:nvSpPr>
        <p:spPr>
          <a:xfrm>
            <a:off x="595551" y="6136243"/>
            <a:ext cx="7952899" cy="22860"/>
          </a:xfrm>
          <a:prstGeom prst="roundRect">
            <a:avLst>
              <a:gd name="adj" fmla="val 308654"/>
            </a:avLst>
          </a:prstGeom>
          <a:solidFill>
            <a:srgbClr val="194A99"/>
          </a:solidFill>
          <a:ln/>
        </p:spPr>
      </p:sp>
      <p:sp>
        <p:nvSpPr>
          <p:cNvPr id="23" name="Shape 18"/>
          <p:cNvSpPr/>
          <p:nvPr/>
        </p:nvSpPr>
        <p:spPr>
          <a:xfrm>
            <a:off x="4361974" y="5937706"/>
            <a:ext cx="419933" cy="419933"/>
          </a:xfrm>
          <a:prstGeom prst="roundRect">
            <a:avLst>
              <a:gd name="adj" fmla="val 16802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6987" y="6042600"/>
            <a:ext cx="209907" cy="209907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63429" y="6556177"/>
            <a:ext cx="2099905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ggplot2</a:t>
            </a:r>
            <a:endParaRPr lang="en-US" sz="1650" dirty="0"/>
          </a:p>
        </p:txBody>
      </p:sp>
      <p:sp>
        <p:nvSpPr>
          <p:cNvPr id="26" name="Text 20"/>
          <p:cNvSpPr/>
          <p:nvPr/>
        </p:nvSpPr>
        <p:spPr>
          <a:xfrm>
            <a:off x="763429" y="6919436"/>
            <a:ext cx="7617143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Tool used for all high-quality data visualizations and plot exports.</a:t>
            </a:r>
            <a:endParaRPr lang="en-US" sz="1300" dirty="0"/>
          </a:p>
        </p:txBody>
      </p:sp>
      <p:sp>
        <p:nvSpPr>
          <p:cNvPr id="27" name="Text 21"/>
          <p:cNvSpPr/>
          <p:nvPr/>
        </p:nvSpPr>
        <p:spPr>
          <a:xfrm>
            <a:off x="587931" y="7552611"/>
            <a:ext cx="7968139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Project created using R, tidyverse, randomForest, and ggplot2 for analysis and visualization.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721</Words>
  <Application>Microsoft Office PowerPoint</Application>
  <PresentationFormat>Custom</PresentationFormat>
  <Paragraphs>102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Merriweather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yog garg</dc:creator>
  <cp:lastModifiedBy>yog garg</cp:lastModifiedBy>
  <cp:revision>2</cp:revision>
  <dcterms:created xsi:type="dcterms:W3CDTF">2025-11-10T19:50:49Z</dcterms:created>
  <dcterms:modified xsi:type="dcterms:W3CDTF">2025-11-11T09:18:42Z</dcterms:modified>
</cp:coreProperties>
</file>